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8"/>
  </p:notesMasterIdLst>
  <p:handoutMasterIdLst>
    <p:handoutMasterId r:id="rId39"/>
  </p:handoutMasterIdLst>
  <p:sldIdLst>
    <p:sldId id="278" r:id="rId5"/>
    <p:sldId id="282" r:id="rId6"/>
    <p:sldId id="288" r:id="rId7"/>
    <p:sldId id="293" r:id="rId8"/>
    <p:sldId id="294" r:id="rId9"/>
    <p:sldId id="295" r:id="rId10"/>
    <p:sldId id="271" r:id="rId11"/>
    <p:sldId id="296" r:id="rId12"/>
    <p:sldId id="297" r:id="rId13"/>
    <p:sldId id="298" r:id="rId14"/>
    <p:sldId id="299" r:id="rId15"/>
    <p:sldId id="300" r:id="rId16"/>
    <p:sldId id="301" r:id="rId17"/>
    <p:sldId id="322" r:id="rId18"/>
    <p:sldId id="302" r:id="rId19"/>
    <p:sldId id="303" r:id="rId20"/>
    <p:sldId id="284" r:id="rId21"/>
    <p:sldId id="308" r:id="rId22"/>
    <p:sldId id="309" r:id="rId23"/>
    <p:sldId id="310" r:id="rId24"/>
    <p:sldId id="307" r:id="rId25"/>
    <p:sldId id="313" r:id="rId26"/>
    <p:sldId id="314" r:id="rId27"/>
    <p:sldId id="315" r:id="rId28"/>
    <p:sldId id="316" r:id="rId29"/>
    <p:sldId id="317" r:id="rId30"/>
    <p:sldId id="320" r:id="rId31"/>
    <p:sldId id="319" r:id="rId32"/>
    <p:sldId id="318" r:id="rId33"/>
    <p:sldId id="323" r:id="rId34"/>
    <p:sldId id="286" r:id="rId35"/>
    <p:sldId id="292" r:id="rId36"/>
    <p:sldId id="30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4B89B-E887-489B-B695-4DD4A88F5B04}" v="31" dt="2025-02-14T03:30:11.275"/>
    <p1510:client id="{E06868FF-6034-489F-AC0A-1E87B5EF822B}" v="1" dt="2025-02-14T18:37:00.718"/>
    <p1510:client id="{FC6D2DA6-48BB-4FFA-ABDA-1D41A8FD9B16}" v="3" dt="2025-02-13T15:50:47.36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A22B-B2D9-3A54-16A4-F8452792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B2525-EEBA-BE86-C578-09C8FAF68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C636C-6976-CC61-4FEC-85A058291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0F0D7-79A2-6465-73D8-4FBB96834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D8766-864F-BC77-59BD-7F794B811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044BB-E8C4-B282-0539-4C9623F8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B7C65-5AAC-A489-3C47-CE7250BBB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EC58F-5A45-FC3C-68C3-40D3B26C3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B191-3ABA-989B-586E-0A1E8288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F98BF-7B17-9666-1F32-449E8378B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6432F-6CE7-2F5B-6516-A35FFEC8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6B7DB-DABF-9D87-8632-04FB61F41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9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097F2-F978-FA5D-3935-7A58B9DC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8E613-4B9C-54FE-A589-98E7B6F19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62737-5851-168D-F374-E70405820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214C2-AFA9-788B-A4F9-534A95C29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A4B6-A609-FD68-9C85-BC1F3969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275CD-FB2C-6900-471C-69F48F86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192CE-80C2-1190-6503-87BD4E838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33490-52A9-DB32-C74F-F3D046F4D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988E-6DCD-D53A-DD84-648A019C1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4F52B-4941-86E1-34E5-C3E51BC76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7F32B-45D2-C7F6-3437-5E2B82A52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760E-229C-68E6-9119-C1309A458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9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AE9E2-B573-417C-0858-5A2978C4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5F5A4-F85B-B0EC-6D10-DF9096444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36C84-7BBD-EA30-05BF-31763A24B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F8F49-FE2D-FCEA-48CC-B2191172A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9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74095-BF3E-2E08-794B-2D283199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79E35-9C63-FBFA-054E-6200BF92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C0914-AF1C-CE5B-A5F8-39F822E76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EECCF-9867-246B-82DE-5EA393D6F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57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BC8A-C52A-B424-9A98-70CCDADE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C04AC-2601-DF11-2885-87269A0C5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F463-8D0D-1A82-3ECB-71C0EB079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C9D96-058A-4BA7-82BE-159970FD6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E2000-B200-F77A-3475-AD72EB7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0DC22D-02A6-7B95-4225-11DFDF662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384E9-F7AB-CAE9-D78C-9D50C2D00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B5A72-D388-99A7-D4CF-70068F28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1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0163C-6FD4-2003-CA28-6C0F1376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C4108-C565-4F47-5D44-F845831E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1120D-FE92-95F2-A46D-E30AAE4F0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A5FF0-DB44-61A7-143B-4B083BCA1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D2EF5-9B1F-116D-C504-C81A74CF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6106B-6E51-51F8-60A5-A9B7A8DE9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B34021-A619-6893-F07D-F1E32A4F6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29485-5093-A3F4-0729-8D3F14DED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7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ADB9-CB60-6F95-D1B9-7B75B891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EF79C-E29F-3FD9-BC82-998066C78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5F1FC-74E7-91BB-326F-1195B9452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553-9448-D286-AB12-52BC864DF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9DEB-994E-0D0F-8DB8-3CA63D77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D2933-F3E3-F32F-4655-CE9AAF499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4CD9-3F40-99E8-4667-25E017E28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8856-9CA0-79F6-EBA8-F2FAF133B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9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29B8-3855-0564-9898-832FA88A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D489E-7449-2BB2-61ED-EAE14CD8E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D3F87-7A21-D5F5-75E5-6B2E7A737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2185-2C59-40F2-1D3B-5BB90B4DD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61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85BB-D6CE-D416-29DB-E8FD8183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F45CA-6504-9106-4B01-10C54FB2D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A0A90-7A79-5369-475D-942D2A2C1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B44B-0E81-C38A-DC14-0A91E2582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0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3ADEF-9C8D-B838-7CEE-935D90F06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5F248-6DBE-566F-2476-F67C89275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9A555-859B-9E43-C677-1730CE2FC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2EC55-E369-40FF-9CA6-220D5FEEF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33A5-9F79-8D92-47D3-919A4088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D7FA6-EA53-0503-BBD6-2CD748639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108ECC-748C-498A-CCD1-B1A8E404C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FA2D6-1C85-5ECE-ADEE-DF868504D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2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BA73-EBC5-6863-5DC0-137482C7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7B17FA-8F4A-6A2A-C5CD-22B5111D8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E0120-E735-94EF-5726-68214AEE9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F478-C49E-A42A-9E8C-B206F2666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9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D624B-0F4D-FF8E-DD2C-B25A4E02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51041-878F-608E-A998-A00A95746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ADBB4-EF0E-2C02-DEAD-F9B4C273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92263-389C-F553-6454-37E73FEC2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9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2643E-0CD1-F7F5-AE93-841E58CF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5AA41-13F0-F09E-8B2E-BD7C19CD7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BB1A2-41E4-0265-0A57-679CF95E0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176BD-D3D6-86D6-CCDF-66396AA7D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09B5-C603-E58F-726F-35A0FABD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C92A9-3EDB-3058-8B98-C0D912984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6B5DA-A9C2-3EFC-8373-651F8DFEF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DCC84-D1A0-6835-D85E-F7F7D6E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ABCE-DE94-1AC6-AE6E-FB4F8FA6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6A129-ACE3-B56D-CBA5-DC1E690DD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65D39-DB31-EF48-EC27-908A15119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29DB-6EE4-676A-7842-CF4C8E325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655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/>
              <a:t>Qantum Computing</a:t>
            </a:r>
            <a:br>
              <a:rPr lang="en-US"/>
            </a:br>
            <a:r>
              <a:rPr lang="en-US"/>
              <a:t>Algorithms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E935D-2D46-C285-B091-5D7D1475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12E6-7219-F5A1-EA52-9A5D2B10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Pauli – Z Gate</a:t>
            </a: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1D966619-F2F4-FCAA-101E-234E208F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1461407"/>
            <a:ext cx="10391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1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8ED28-DC24-4156-CD80-4D406065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DC19-7667-7624-816A-DCC9762E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Hadamard 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65B-836C-463F-1976-5E94D7CC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45" y="1221921"/>
            <a:ext cx="8984797" cy="51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FA7F-58D2-EF44-8441-28EFB28D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55A-3BC5-136F-2D0C-5429F261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13EF6-342A-A185-B381-77C79D43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1362755"/>
            <a:ext cx="962841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9923-A998-425B-BD7E-70933A880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914-8C78-D5A7-FE08-489FE636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AB11E-3B94-0E78-ED7B-455A8458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1362755"/>
            <a:ext cx="9628415" cy="475297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94FBB-D5B4-0C65-F948-45D5BC72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5" y="1367790"/>
            <a:ext cx="99631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88F2-82F2-C63C-F048-E64BB7B3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4C5B-21EF-1A66-BE45-F417F26B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 Quantum Circuit</a:t>
            </a:r>
          </a:p>
        </p:txBody>
      </p:sp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610F1455-6AC1-7F8D-8C8C-4A2B8611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1423988"/>
            <a:ext cx="9493702" cy="48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920D-627A-B864-AD24-AE943F9B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3CB5-B0D7-9713-D507-BC85842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Adder circuit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BAA95F-939B-5AC0-C0F0-13A347F9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" y="1226820"/>
            <a:ext cx="108775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9573-0800-ED6E-1B53-40FB84E3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AA828-42BA-FE37-3CB3-7F6511A00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Quantum Properties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F91A2946-CDA0-BC5E-6A97-9784793E9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81718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72" y="2103039"/>
            <a:ext cx="477308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Entanglement is generated using </a:t>
            </a:r>
            <a:r>
              <a:rPr lang="en-US" b="1">
                <a:ea typeface="+mn-lt"/>
                <a:cs typeface="+mn-lt"/>
              </a:rPr>
              <a:t>microwave pulses</a:t>
            </a:r>
            <a:r>
              <a:rPr lang="en-US">
                <a:ea typeface="+mn-lt"/>
                <a:cs typeface="+mn-lt"/>
              </a:rPr>
              <a:t> applied through control lines.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 </a:t>
            </a:r>
            <a:r>
              <a:rPr lang="en-US" b="1">
                <a:ea typeface="+mn-lt"/>
                <a:cs typeface="+mn-lt"/>
              </a:rPr>
              <a:t>Controlled-NOT (CNOT) gate</a:t>
            </a:r>
            <a:r>
              <a:rPr lang="en-US">
                <a:ea typeface="+mn-lt"/>
                <a:cs typeface="+mn-lt"/>
              </a:rPr>
              <a:t> links two qubits, making them entangled.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measuring one </a:t>
            </a:r>
            <a:r>
              <a:rPr lang="en-US" b="1">
                <a:ea typeface="+mn-lt"/>
                <a:cs typeface="+mn-lt"/>
              </a:rPr>
              <a:t>instantly sets</a:t>
            </a:r>
            <a:r>
              <a:rPr lang="en-US">
                <a:ea typeface="+mn-lt"/>
                <a:cs typeface="+mn-lt"/>
              </a:rPr>
              <a:t> the other’s state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Entanglement is fragile and can be lost due to environmental interference</a:t>
            </a:r>
            <a:endParaRPr lang="en-US"/>
          </a:p>
        </p:txBody>
      </p:sp>
      <p:pic>
        <p:nvPicPr>
          <p:cNvPr id="4" name="Picture 3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16B18C18-62B1-E9B5-78C4-3C3B7E65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03" y="1949813"/>
            <a:ext cx="6487342" cy="36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3D02-0586-894A-6C43-C185746E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7D58-713E-4C90-F558-973C6453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Superdense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7B7A6-0A7D-048A-20FE-4AAADBFA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2" y="1928868"/>
            <a:ext cx="5066997" cy="443827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A quantum communication protocol that allows the transmission of 2 classical bits using only 1 qubit.</a:t>
            </a:r>
          </a:p>
          <a:p>
            <a:r>
              <a:rPr lang="en-US" sz="2000"/>
              <a:t>3 Steps: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ea typeface="+mn-lt"/>
                <a:cs typeface="+mn-lt"/>
              </a:rPr>
              <a:t>Entanglement</a:t>
            </a:r>
            <a:r>
              <a:rPr lang="en-US" sz="2000">
                <a:ea typeface="+mn-lt"/>
                <a:cs typeface="+mn-lt"/>
              </a:rPr>
              <a:t>: Shared entangled qubits between Alice and Bob.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ea typeface="+mn-lt"/>
                <a:cs typeface="+mn-lt"/>
              </a:rPr>
              <a:t>Encoding</a:t>
            </a:r>
            <a:r>
              <a:rPr lang="en-US" sz="2000">
                <a:ea typeface="+mn-lt"/>
                <a:cs typeface="+mn-lt"/>
              </a:rPr>
              <a:t>: Alice encodes 2 classical bits in 1 qubit.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ea typeface="+mn-lt"/>
                <a:cs typeface="+mn-lt"/>
              </a:rPr>
              <a:t>Decoding</a:t>
            </a:r>
            <a:r>
              <a:rPr lang="en-US" sz="2000">
                <a:ea typeface="+mn-lt"/>
                <a:cs typeface="+mn-lt"/>
              </a:rPr>
              <a:t>: Bob decodes the information by measuring the entangled qubits.</a:t>
            </a:r>
            <a:endParaRPr lang="en-US" sz="2000"/>
          </a:p>
          <a:p>
            <a:endParaRPr lang="en-US"/>
          </a:p>
        </p:txBody>
      </p:sp>
      <p:pic>
        <p:nvPicPr>
          <p:cNvPr id="5" name="Picture 4" descr="A diagram of numbers and equations&#10;&#10;AI-generated content may be incorrect.">
            <a:extLst>
              <a:ext uri="{FF2B5EF4-FFF2-40B4-BE49-F238E27FC236}">
                <a16:creationId xmlns:a16="http://schemas.microsoft.com/office/drawing/2014/main" id="{611F3AE8-84C5-C441-F9F6-1FF76299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29" y="2041459"/>
            <a:ext cx="6647809" cy="33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CCC15-4B97-C8AA-E892-0EF3E41A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CEB8-D47C-1460-97C9-075C2739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Superdense Coding: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1E48-985D-5051-5424-533E82DD3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2" y="1950639"/>
            <a:ext cx="4773083" cy="441650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Taking in a string of classical information and looping through it, we send two bits of information at a time</a:t>
            </a:r>
          </a:p>
          <a:p>
            <a:r>
              <a:rPr lang="en-US"/>
              <a:t>Encoding: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00</a:t>
            </a:r>
            <a:r>
              <a:rPr lang="en-US">
                <a:ea typeface="+mn-lt"/>
                <a:cs typeface="+mn-lt"/>
              </a:rPr>
              <a:t>: No operation (Identity gate).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01</a:t>
            </a:r>
            <a:r>
              <a:rPr lang="en-US">
                <a:ea typeface="+mn-lt"/>
                <a:cs typeface="+mn-lt"/>
              </a:rPr>
              <a:t>: Apply </a:t>
            </a:r>
            <a:r>
              <a:rPr lang="en-US" b="1">
                <a:ea typeface="+mn-lt"/>
                <a:cs typeface="+mn-lt"/>
              </a:rPr>
              <a:t>X gate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10</a:t>
            </a:r>
            <a:r>
              <a:rPr lang="en-US">
                <a:ea typeface="+mn-lt"/>
                <a:cs typeface="+mn-lt"/>
              </a:rPr>
              <a:t>: Apply </a:t>
            </a:r>
            <a:r>
              <a:rPr lang="en-US" b="1">
                <a:ea typeface="+mn-lt"/>
                <a:cs typeface="+mn-lt"/>
              </a:rPr>
              <a:t>Z gate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11</a:t>
            </a:r>
            <a:r>
              <a:rPr lang="en-US">
                <a:ea typeface="+mn-lt"/>
                <a:cs typeface="+mn-lt"/>
              </a:rPr>
              <a:t>: Apply </a:t>
            </a:r>
            <a:r>
              <a:rPr lang="en-US" b="1">
                <a:ea typeface="+mn-lt"/>
                <a:cs typeface="+mn-lt"/>
              </a:rPr>
              <a:t>XZ gate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457200" lvl="1" indent="0">
              <a:buNone/>
            </a:pPr>
            <a:r>
              <a:rPr lang="en-US"/>
              <a:t> </a:t>
            </a:r>
          </a:p>
          <a:p>
            <a:pPr marL="457200" lvl="1" indent="0">
              <a:buNone/>
            </a:pPr>
            <a:r>
              <a:rPr lang="en-US"/>
              <a:t>  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C4A12C-B77D-2E6D-75E2-F9B413F9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93" y="1045028"/>
            <a:ext cx="7229101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/>
              <a:t>Qubits</a:t>
            </a:r>
          </a:p>
          <a:p>
            <a:r>
              <a:rPr lang="en-US"/>
              <a:t>Logic Gates</a:t>
            </a:r>
          </a:p>
          <a:p>
            <a:r>
              <a:rPr lang="en-US"/>
              <a:t>Quantum Properties</a:t>
            </a:r>
          </a:p>
          <a:p>
            <a:r>
              <a:rPr lang="en-US"/>
              <a:t>Quantum Algorithms</a:t>
            </a:r>
            <a:endParaRPr lang="en-US">
              <a:solidFill>
                <a:srgbClr val="000000"/>
              </a:solidFill>
            </a:endParaRPr>
          </a:p>
          <a:p>
            <a:r>
              <a:rPr lang="en-US"/>
              <a:t>Challenges of Qubits</a:t>
            </a:r>
          </a:p>
          <a:p>
            <a:r>
              <a:rPr lang="en-US"/>
              <a:t>Noisy Intermediate Scale Quantum Computers (NISQ)</a:t>
            </a:r>
          </a:p>
          <a:p>
            <a:r>
              <a:rPr lang="en-US"/>
              <a:t>Applications</a:t>
            </a:r>
          </a:p>
          <a:p>
            <a:r>
              <a:rPr lang="en-US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B6EB-E7CC-A85E-99D1-9368F587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1FC9-762D-8E01-06E0-53A32923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Superdense Coding: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3A9C-03A9-1F48-159F-7B07CC706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2" y="1950639"/>
            <a:ext cx="4773083" cy="441650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Taking in the Encoded bits we apply a CNOT gate on q </a:t>
            </a:r>
            <a:r>
              <a:rPr lang="en-US" err="1"/>
              <a:t>i</a:t>
            </a:r>
            <a:r>
              <a:rPr lang="en-US"/>
              <a:t> and q i+1 to get the decoded message</a:t>
            </a:r>
          </a:p>
          <a:p>
            <a:r>
              <a:rPr lang="en-US"/>
              <a:t>To keep the order of the message all output bits were placed after their encoded bit</a:t>
            </a:r>
          </a:p>
          <a:p>
            <a:r>
              <a:rPr lang="en-US"/>
              <a:t>For a message of length n only n/2 encoded bits of information need to be sent</a:t>
            </a:r>
          </a:p>
          <a:p>
            <a:pPr marL="457200" lvl="1" indent="0">
              <a:buNone/>
            </a:pPr>
            <a:r>
              <a:rPr lang="en-US"/>
              <a:t> </a:t>
            </a:r>
          </a:p>
          <a:p>
            <a:pPr marL="457200" lvl="1" indent="0">
              <a:buNone/>
            </a:pPr>
            <a:r>
              <a:rPr lang="en-US"/>
              <a:t>  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A6E88DE-0C17-AE1F-BD47-77B57EB7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16" y="1090612"/>
            <a:ext cx="6551839" cy="54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FA0D-B6F4-8B9F-F349-4C4C3AD9F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DBA08-A0CF-9BEE-3823-55E478E48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Quantum Algorithm's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C39CE22F-2D19-6AD3-5200-D705034AEF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325850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11597-E606-B9EE-49C2-2720E689C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AED94-E213-08E1-B710-50F8E621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Constant or Balanced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57212-488A-F312-5C71-FCC0FFBA48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933ACF-2E40-DCE4-5E88-7D88EE2AA9A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9679" y="3428518"/>
            <a:ext cx="5435600" cy="323365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Classical Solution: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In the </a:t>
            </a:r>
            <a:r>
              <a:rPr lang="en-US" b="1">
                <a:ea typeface="+mn-lt"/>
                <a:cs typeface="+mn-lt"/>
              </a:rPr>
              <a:t>classical case</a:t>
            </a:r>
            <a:r>
              <a:rPr lang="en-US">
                <a:ea typeface="+mn-lt"/>
                <a:cs typeface="+mn-lt"/>
              </a:rPr>
              <a:t>, you would need to evaluate the function </a:t>
            </a:r>
            <a:r>
              <a:rPr lang="en-US" err="1">
                <a:ea typeface="+mn-lt"/>
                <a:cs typeface="+mn-lt"/>
              </a:rPr>
              <a:t>f</a:t>
            </a:r>
            <a:r>
              <a:rPr lang="en-US">
                <a:ea typeface="+mn-lt"/>
                <a:cs typeface="+mn-lt"/>
              </a:rPr>
              <a:t> at least 2^n/2 + 1 times in the worst case to determine if it's constant or balanced. Since one more query would be needed to see if more than half are either 0 or 1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6DBAB-93C8-8F17-3376-F46BE994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14" y="1436091"/>
            <a:ext cx="7162800" cy="131445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897979-A156-84D5-9685-FC9021E7642C}"/>
              </a:ext>
            </a:extLst>
          </p:cNvPr>
          <p:cNvSpPr txBox="1">
            <a:spLocks/>
          </p:cNvSpPr>
          <p:nvPr/>
        </p:nvSpPr>
        <p:spPr>
          <a:xfrm>
            <a:off x="6208799" y="3428518"/>
            <a:ext cx="5435600" cy="32336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Quantum Solution: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In the </a:t>
            </a:r>
            <a:r>
              <a:rPr lang="en-US" b="1">
                <a:ea typeface="+mn-lt"/>
                <a:cs typeface="+mn-lt"/>
              </a:rPr>
              <a:t>Quantum case</a:t>
            </a:r>
            <a:r>
              <a:rPr lang="en-US">
                <a:ea typeface="+mn-lt"/>
                <a:cs typeface="+mn-lt"/>
              </a:rPr>
              <a:t>, you would need to evaluate the function once.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3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D2EDC-8DD7-C647-28BD-3814F52C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5280A-E1F6-CE58-8391-C9269CA4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Deutsch-Joza Algorithm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F3F36B-30B2-B55B-4B47-E17EFB55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05" y="1411332"/>
            <a:ext cx="9595757" cy="44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1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2D05-90E8-F9D0-00DD-0887EAD4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E15D47-211B-9ADB-156E-30CA33AA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Deutsch-Joza Algorithm Steps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03FB0-1353-E012-4DAD-B29A09EEC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42" y="1660295"/>
            <a:ext cx="5435600" cy="3995650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US" b="1"/>
              <a:t>1. Quantum Superposition and Parallelism:</a:t>
            </a:r>
          </a:p>
          <a:p>
            <a:pPr marL="457200" lvl="1">
              <a:buFont typeface=""/>
              <a:buChar char="•"/>
            </a:pPr>
            <a:r>
              <a:rPr lang="en-US"/>
              <a:t>You start by initializing your system in a superposition of all possible input values by applying a </a:t>
            </a:r>
            <a:r>
              <a:rPr lang="en-US" b="1"/>
              <a:t>Hadamard gate</a:t>
            </a:r>
            <a:r>
              <a:rPr lang="en-US"/>
              <a:t> to all the qubits, putting the quantum state into an equal superposition of all possible inputs.</a:t>
            </a:r>
          </a:p>
          <a:p>
            <a:r>
              <a:rPr lang="en-US" b="1"/>
              <a:t>2. Oracle Query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quantum oracle applies the function f(x) to each possible qubit, modifying the auxiliary qubit based on the function's output. Importantly, this </a:t>
            </a:r>
            <a:r>
              <a:rPr lang="en-US" b="1">
                <a:ea typeface="+mn-lt"/>
                <a:cs typeface="+mn-lt"/>
              </a:rPr>
              <a:t>does not require evaluating the function multiple times in sequence</a:t>
            </a:r>
            <a:r>
              <a:rPr lang="en-US">
                <a:ea typeface="+mn-lt"/>
                <a:cs typeface="+mn-lt"/>
              </a:rPr>
              <a:t>; it's done in a single operation.</a:t>
            </a:r>
            <a:endParaRPr lang="en-US"/>
          </a:p>
          <a:p>
            <a:endParaRPr lang="en-US" b="1">
              <a:solidFill>
                <a:srgbClr val="FFFFFF"/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C59599-A889-84B6-6A67-7418DFA2B9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9679" y="1660678"/>
            <a:ext cx="5435600" cy="3233650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A31F69A-5485-19BD-BFA9-783EDB2E5F8A}"/>
              </a:ext>
            </a:extLst>
          </p:cNvPr>
          <p:cNvSpPr txBox="1">
            <a:spLocks/>
          </p:cNvSpPr>
          <p:nvPr/>
        </p:nvSpPr>
        <p:spPr>
          <a:xfrm>
            <a:off x="6209982" y="1446935"/>
            <a:ext cx="5435600" cy="49608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3.After the oracle step, the quantum state is now a </a:t>
            </a:r>
            <a:r>
              <a:rPr lang="en-US" b="1">
                <a:ea typeface="+mn-lt"/>
                <a:cs typeface="+mn-lt"/>
              </a:rPr>
              <a:t>superposition</a:t>
            </a:r>
            <a:r>
              <a:rPr lang="en-US">
                <a:ea typeface="+mn-lt"/>
                <a:cs typeface="+mn-lt"/>
              </a:rPr>
              <a:t> of all possible inputs, each carrying information about whether the function f(x) is 0 or 1 for that specific input</a:t>
            </a:r>
            <a:endParaRPr lang="en-US"/>
          </a:p>
          <a:p>
            <a:r>
              <a:rPr lang="en-US" b="1"/>
              <a:t>4. Interference with Hadamard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After applying the oracle, you perform another round of </a:t>
            </a:r>
            <a:r>
              <a:rPr lang="en-US" b="1">
                <a:ea typeface="+mn-lt"/>
                <a:cs typeface="+mn-lt"/>
              </a:rPr>
              <a:t>Hadamard gates</a:t>
            </a:r>
            <a:r>
              <a:rPr lang="en-US">
                <a:ea typeface="+mn-lt"/>
                <a:cs typeface="+mn-lt"/>
              </a:rPr>
              <a:t> on the first n qubits.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step induces </a:t>
            </a:r>
            <a:r>
              <a:rPr lang="en-US" b="1">
                <a:ea typeface="+mn-lt"/>
                <a:cs typeface="+mn-lt"/>
              </a:rPr>
              <a:t>interference</a:t>
            </a:r>
            <a:r>
              <a:rPr lang="en-US">
                <a:ea typeface="+mn-lt"/>
                <a:cs typeface="+mn-lt"/>
              </a:rPr>
              <a:t>: it causes the amplitudes of different states to combine in such a way that when you measure the qubits, the quantum state collapses to one of two outcomes:</a:t>
            </a:r>
            <a:endParaRPr lang="en-US"/>
          </a:p>
          <a:p>
            <a:pPr lvl="1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 b="1">
              <a:solidFill>
                <a:srgbClr val="FFFFFF"/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020EC65-34AD-C576-2811-BD2FF4DE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68" y="5666105"/>
            <a:ext cx="37052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E1DE-65A3-1C5C-FBCF-94FF3A67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D7758-5670-0299-1AB4-7940036B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Quantum VS Classical Algorithm's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D043DC37-2DD9-38BA-7CFC-1C3D88F788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8282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2D147-9A71-ADE9-895B-7414A7080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33149-CDE2-41E0-2C0B-F95F3152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For</a:t>
            </a:r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F7C196-F295-9C30-8457-F463C2BB67F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1426615"/>
            <a:ext cx="5435600" cy="448333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Large-Scale Classical Cryptography (Post-Quantum Cryptography)</a:t>
            </a:r>
            <a:endParaRPr lang="en-US"/>
          </a:p>
          <a:p>
            <a:pPr lvl="1">
              <a:buFont typeface="Arial"/>
            </a:pPr>
            <a:r>
              <a:rPr lang="en-US" b="1">
                <a:ea typeface="+mn-lt"/>
                <a:cs typeface="+mn-lt"/>
              </a:rPr>
              <a:t>Problem</a:t>
            </a:r>
            <a:r>
              <a:rPr lang="en-US">
                <a:ea typeface="+mn-lt"/>
                <a:cs typeface="+mn-lt"/>
              </a:rPr>
              <a:t>: Classical encryption systems (e.g., AES, hash functions).</a:t>
            </a:r>
            <a:endParaRPr lang="en-US"/>
          </a:p>
          <a:p>
            <a:pPr lvl="1">
              <a:buFont typeface="Arial"/>
            </a:pPr>
            <a:r>
              <a:rPr lang="en-US" b="1">
                <a:ea typeface="+mn-lt"/>
                <a:cs typeface="+mn-lt"/>
              </a:rPr>
              <a:t>Why Not Quantum</a:t>
            </a:r>
            <a:r>
              <a:rPr lang="en-US">
                <a:ea typeface="+mn-lt"/>
                <a:cs typeface="+mn-lt"/>
              </a:rPr>
              <a:t>: Quantum computers pose a threat to RSA and other public-key systems but are not yet a practical threat to symmetric-key cryptography like AES. Classical solutions remain effective for these problems in the current state of quantum computing.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2770D-749C-D803-C1D8-C6D641EDF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426615"/>
            <a:ext cx="5435600" cy="3995650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400" b="1"/>
              <a:t>Simple Arithmetic and Classical Computation</a:t>
            </a:r>
            <a:endParaRPr lang="en-US" sz="1400"/>
          </a:p>
          <a:p>
            <a:pPr lvl="2">
              <a:buFont typeface="Wingdings"/>
              <a:buChar char="§"/>
            </a:pPr>
            <a:r>
              <a:rPr lang="en-US" sz="1400" b="1"/>
              <a:t>Problem</a:t>
            </a:r>
            <a:r>
              <a:rPr lang="en-US" sz="1400"/>
              <a:t>: Basic calculations or tasks that don’t involve complex or large datasets.</a:t>
            </a:r>
          </a:p>
          <a:p>
            <a:pPr lvl="2">
              <a:buFont typeface="Wingdings"/>
              <a:buChar char="§"/>
            </a:pPr>
            <a:r>
              <a:rPr lang="en-US" sz="1400" b="1"/>
              <a:t>Why Not Quantum</a:t>
            </a:r>
            <a:r>
              <a:rPr lang="en-US" sz="1400"/>
              <a:t>: Classical computers are still more efficient for simple, non-parallelizable tasks like addition, subtraction, or small-scale multiplications.</a:t>
            </a:r>
          </a:p>
          <a:p>
            <a:r>
              <a:rPr lang="en-US" sz="1400" b="1"/>
              <a:t>Problems with No Quantum Advantage</a:t>
            </a:r>
            <a:endParaRPr lang="en-US" sz="1400"/>
          </a:p>
          <a:p>
            <a:pPr lvl="2">
              <a:buFont typeface="Wingdings"/>
              <a:buChar char="§"/>
            </a:pPr>
            <a:r>
              <a:rPr lang="en-US" sz="1400" b="1"/>
              <a:t>Problem</a:t>
            </a:r>
            <a:r>
              <a:rPr lang="en-US" sz="1400"/>
              <a:t>: Problems that don’t involve large data sets or don't benefit from superposition or quantum parallelism.</a:t>
            </a:r>
          </a:p>
          <a:p>
            <a:pPr lvl="2">
              <a:buFont typeface="Wingdings"/>
              <a:buChar char="§"/>
            </a:pPr>
            <a:r>
              <a:rPr lang="en-US" sz="1400" b="1"/>
              <a:t>Why Not Quantum</a:t>
            </a:r>
            <a:r>
              <a:rPr lang="en-US" sz="1400"/>
              <a:t>: For many everyday problems, quantum computers may offer no speedup and would be overkill.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 b="1"/>
              <a:t>Problems that Require Error-Free Computation</a:t>
            </a:r>
            <a:endParaRPr lang="en-US" sz="1400"/>
          </a:p>
          <a:p>
            <a:pPr lvl="1">
              <a:buFont typeface="Arial,Sans-Serif"/>
              <a:buChar char="•"/>
            </a:pPr>
            <a:endParaRPr lang="en-US" sz="1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7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FE62D-6911-E389-0302-49DE9B37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2AE-2FDF-8EF9-1FFE-AEC0398A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Problem's with Quantum Algorithms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5AE82-9FB3-15CC-FF35-BB8A15047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2" y="1950639"/>
            <a:ext cx="5209963" cy="4416505"/>
          </a:xfrm>
        </p:spPr>
        <p:txBody>
          <a:bodyPr vert="horz" wrap="square" lIns="0" tIns="0" rIns="0" bIns="0" rtlCol="0" anchor="t">
            <a:normAutofit fontScale="47500" lnSpcReduction="20000"/>
          </a:bodyPr>
          <a:lstStyle/>
          <a:p>
            <a:r>
              <a:rPr lang="en-US" sz="4000" b="1">
                <a:ea typeface="+mn-lt"/>
                <a:cs typeface="+mn-lt"/>
              </a:rPr>
              <a:t>1. Quantum Decoherence</a:t>
            </a:r>
            <a:endParaRPr lang="en-US" sz="4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4000">
                <a:ea typeface="+mn-lt"/>
                <a:cs typeface="+mn-lt"/>
              </a:rPr>
              <a:t>Qubits lose their quantum state due to interactions with the environment.</a:t>
            </a:r>
            <a:endParaRPr lang="en-US" sz="4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4000">
                <a:ea typeface="+mn-lt"/>
                <a:cs typeface="+mn-lt"/>
              </a:rPr>
              <a:t>Short </a:t>
            </a:r>
            <a:r>
              <a:rPr lang="en-US" sz="4000" b="1">
                <a:ea typeface="+mn-lt"/>
                <a:cs typeface="+mn-lt"/>
              </a:rPr>
              <a:t>coherence times</a:t>
            </a:r>
            <a:r>
              <a:rPr lang="en-US" sz="4000">
                <a:ea typeface="+mn-lt"/>
                <a:cs typeface="+mn-lt"/>
              </a:rPr>
              <a:t> lead to errors before computations finish.</a:t>
            </a:r>
            <a:endParaRPr lang="en-US" sz="4000"/>
          </a:p>
          <a:p>
            <a:r>
              <a:rPr lang="en-US" sz="4000" b="1">
                <a:ea typeface="+mn-lt"/>
                <a:cs typeface="+mn-lt"/>
              </a:rPr>
              <a:t>2. Gate Imperfections</a:t>
            </a:r>
            <a:endParaRPr lang="en-US" sz="4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4000">
                <a:ea typeface="+mn-lt"/>
                <a:cs typeface="+mn-lt"/>
              </a:rPr>
              <a:t>Quantum gates (e.g., CNOT, Hadamard) are not perfectly implemented.</a:t>
            </a:r>
            <a:endParaRPr lang="en-US" sz="4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4000">
                <a:ea typeface="+mn-lt"/>
                <a:cs typeface="+mn-lt"/>
              </a:rPr>
              <a:t>Errors occur due to hardware limitations in applying precise operations.</a:t>
            </a:r>
            <a:endParaRPr lang="en-US" sz="4000"/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  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12E8C8-7AB1-2163-760D-9316A5A6FFD2}"/>
              </a:ext>
            </a:extLst>
          </p:cNvPr>
          <p:cNvSpPr txBox="1">
            <a:spLocks/>
          </p:cNvSpPr>
          <p:nvPr/>
        </p:nvSpPr>
        <p:spPr>
          <a:xfrm>
            <a:off x="5680212" y="1950639"/>
            <a:ext cx="6347883" cy="461970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>
                <a:ea typeface="+mn-lt"/>
                <a:cs typeface="+mn-lt"/>
              </a:rPr>
              <a:t>3. Crosstalk Between Qubits</a:t>
            </a:r>
            <a:endParaRPr lang="en-US" sz="2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Nearby qubits unintentionally interfere with each other.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Causes unwanted entanglement, leading to computational errors.</a:t>
            </a:r>
          </a:p>
          <a:p>
            <a:pPr marL="0" indent="0">
              <a:buNone/>
            </a:pPr>
            <a:r>
              <a:rPr lang="en-US" sz="2800" b="1">
                <a:ea typeface="+mn-lt"/>
                <a:cs typeface="+mn-lt"/>
              </a:rPr>
              <a:t>4. Measurement Errors</a:t>
            </a:r>
            <a:endParaRPr lang="en-US" sz="2800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Reading out qubits introduces noise.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Errors occur when 𝑞𝑢𝑏𝑖𝑡 |0⟩ is misread as |1⟩ (or vice versa).</a:t>
            </a:r>
            <a:endParaRPr lang="en-US" sz="2200"/>
          </a:p>
          <a:p>
            <a:pPr marL="0" indent="0">
              <a:buNone/>
            </a:pPr>
            <a:r>
              <a:rPr lang="en-US" sz="2800" b="1">
                <a:ea typeface="+mn-lt"/>
                <a:cs typeface="+mn-lt"/>
              </a:rPr>
              <a:t>5. External Noise &amp; Temperature Sensitivity</a:t>
            </a:r>
            <a:endParaRPr lang="en-US" sz="2800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Quantum processors operate near </a:t>
            </a:r>
            <a:r>
              <a:rPr lang="en-US" sz="2200" b="1">
                <a:ea typeface="+mn-lt"/>
                <a:cs typeface="+mn-lt"/>
              </a:rPr>
              <a:t>absolute zero</a:t>
            </a:r>
            <a:r>
              <a:rPr lang="en-US" sz="2200">
                <a:ea typeface="+mn-lt"/>
                <a:cs typeface="+mn-lt"/>
              </a:rPr>
              <a:t> (~15mK).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Even tiny vibrations or electromagnetic interference can disrupt qubits.</a:t>
            </a:r>
            <a:endParaRPr lang="en-US" sz="2200"/>
          </a:p>
          <a:p>
            <a:endParaRPr lang="en-US" b="1"/>
          </a:p>
          <a:p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  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8A88-A209-4EAD-27B7-DDDE5F2A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5CE1F-C770-9330-0F13-EF3A4B22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Noisy Intermediate Scale Quantum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D03F8-EDEA-3A48-3684-B5AEF78959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wrap="square" lIns="0" tIns="0" rIns="0" bIns="0" rtlCol="0" anchor="t">
            <a:normAutofit fontScale="92500"/>
          </a:bodyPr>
          <a:lstStyle/>
          <a:p>
            <a:pPr marL="342900" indent="-342900">
              <a:buChar char="•"/>
            </a:pPr>
            <a:r>
              <a:rPr lang="en-US" sz="2400">
                <a:ea typeface="+mn-lt"/>
                <a:cs typeface="+mn-lt"/>
              </a:rPr>
              <a:t>current generation of quantum computers that are limited in size, prone to significant errors due to environmental noise.</a:t>
            </a:r>
          </a:p>
          <a:p>
            <a:pPr marL="342900" indent="-342900">
              <a:buChar char="•"/>
            </a:pPr>
            <a:r>
              <a:rPr lang="en-US" sz="2400">
                <a:ea typeface="+mn-lt"/>
                <a:cs typeface="+mn-lt"/>
              </a:rPr>
              <a:t>Running the same quantum circuit </a:t>
            </a:r>
            <a:r>
              <a:rPr lang="en-US" sz="2400" b="1">
                <a:ea typeface="+mn-lt"/>
                <a:cs typeface="+mn-lt"/>
              </a:rPr>
              <a:t>thousands or millions of times</a:t>
            </a:r>
            <a:r>
              <a:rPr lang="en-US" sz="2400">
                <a:ea typeface="+mn-lt"/>
                <a:cs typeface="+mn-lt"/>
              </a:rPr>
              <a:t> helps identify the most likely correct answer.</a:t>
            </a:r>
          </a:p>
          <a:p>
            <a:pPr marL="342900" indent="-342900">
              <a:buChar char="•"/>
            </a:pPr>
            <a:r>
              <a:rPr lang="en-US" sz="2200"/>
              <a:t>Currently the top end of quantum computers have around a 1180 qubits (</a:t>
            </a:r>
            <a:r>
              <a:rPr lang="en-US" sz="2200">
                <a:ea typeface="+mn-lt"/>
                <a:cs typeface="+mn-lt"/>
              </a:rPr>
              <a:t>Atom Computing</a:t>
            </a:r>
            <a:r>
              <a:rPr lang="en-US" sz="2200"/>
              <a:t>)</a:t>
            </a: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855FBED5-9118-8D58-133E-09E9939B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572" y="2661603"/>
            <a:ext cx="572325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5EF64-C3B9-5332-E5F1-20CA1EF1C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46E5F-43E7-5E54-4CA9-45BD86BC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Quantum Algorithm Use Cases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8FA8DA82-07C1-D9A4-E01A-0CD93951E2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30394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/>
              <a:t>Classical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Represented as 0 or 1</a:t>
            </a:r>
          </a:p>
          <a:p>
            <a:pPr marL="285750" indent="-285750">
              <a:buChar char="•"/>
            </a:pPr>
            <a:r>
              <a:rPr lang="en-US"/>
              <a:t>Implemented as electrical voltage or light pulses</a:t>
            </a:r>
          </a:p>
          <a:p>
            <a:pPr marL="285750" indent="-285750">
              <a:buChar char="•"/>
            </a:pPr>
            <a:r>
              <a:rPr lang="en-US"/>
              <a:t>Not as efficient for certain complex computations</a:t>
            </a:r>
          </a:p>
          <a:p>
            <a:pPr marL="285750" indent="-285750">
              <a:buChar char="•"/>
            </a:pPr>
            <a:r>
              <a:rPr lang="en-US"/>
              <a:t>Limited scalability for high performance computing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B60E14-17AC-7455-CA92-8F643F98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75" y="2400935"/>
            <a:ext cx="5835650" cy="28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91AF2-49B7-86FE-75DD-5AA725F0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12E82E-AAC5-EB25-7FDE-6A77844A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Casses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FF60E-8ADD-9922-7CA1-E9462AA813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Supply Chain Management - Route Optimization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Use Case</a:t>
            </a:r>
            <a:r>
              <a:rPr lang="en-US">
                <a:ea typeface="+mn-lt"/>
                <a:cs typeface="+mn-lt"/>
              </a:rPr>
              <a:t>: Quantum algorithms can optimize delivery routes, minimizing time and fuel costs in logistics.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Algorithm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b="1">
                <a:ea typeface="+mn-lt"/>
                <a:cs typeface="+mn-lt"/>
              </a:rPr>
              <a:t>Quantum Approximate Optimization Algorithm (QAOA)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>
                <a:ea typeface="+mn-lt"/>
                <a:cs typeface="+mn-lt"/>
              </a:rPr>
              <a:t>Grover’s Algorithm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Benefit</a:t>
            </a:r>
            <a:r>
              <a:rPr lang="en-US">
                <a:ea typeface="+mn-lt"/>
                <a:cs typeface="+mn-lt"/>
              </a:rPr>
              <a:t>: Finding optimal routes faster by processing large datasets more efficiently, crucial for industries like logistics, transportation, and e-commerce.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 descr="A diagram of a supply chain management&#10;&#10;AI-generated content may be incorrect.">
            <a:extLst>
              <a:ext uri="{FF2B5EF4-FFF2-40B4-BE49-F238E27FC236}">
                <a16:creationId xmlns:a16="http://schemas.microsoft.com/office/drawing/2014/main" id="{1A8B7E54-9A51-4925-4DCC-E0EC8FA023B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00613" y="1706267"/>
            <a:ext cx="4521653" cy="3993695"/>
          </a:xfrm>
        </p:spPr>
      </p:pic>
    </p:spTree>
    <p:extLst>
      <p:ext uri="{BB962C8B-B14F-4D97-AF65-F5344CB8AC3E}">
        <p14:creationId xmlns:p14="http://schemas.microsoft.com/office/powerpoint/2010/main" val="380782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Casses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Drug Discovery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Use Case</a:t>
            </a:r>
            <a:r>
              <a:rPr lang="en-US">
                <a:ea typeface="+mn-lt"/>
                <a:cs typeface="+mn-lt"/>
              </a:rPr>
              <a:t>: Quantum computers can simulate molecular interactions at a level of detail that is impossible with classical computers, aiding in faster drug discovery.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Algorithm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b="1">
                <a:ea typeface="+mn-lt"/>
                <a:cs typeface="+mn-lt"/>
              </a:rPr>
              <a:t>Quantum Simulations</a:t>
            </a:r>
            <a:r>
              <a:rPr lang="en-US">
                <a:ea typeface="+mn-lt"/>
                <a:cs typeface="+mn-lt"/>
              </a:rPr>
              <a:t> (e.g., </a:t>
            </a:r>
            <a:r>
              <a:rPr lang="en-US" b="1">
                <a:ea typeface="+mn-lt"/>
                <a:cs typeface="+mn-lt"/>
              </a:rPr>
              <a:t>Variational Quantum </a:t>
            </a:r>
            <a:r>
              <a:rPr lang="en-US" b="1" err="1">
                <a:ea typeface="+mn-lt"/>
                <a:cs typeface="+mn-lt"/>
              </a:rPr>
              <a:t>Eigensolver</a:t>
            </a:r>
            <a:r>
              <a:rPr lang="en-US" b="1">
                <a:ea typeface="+mn-lt"/>
                <a:cs typeface="+mn-lt"/>
              </a:rPr>
              <a:t> (VQE)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Benefit</a:t>
            </a:r>
            <a:r>
              <a:rPr lang="en-US">
                <a:ea typeface="+mn-lt"/>
                <a:cs typeface="+mn-lt"/>
              </a:rPr>
              <a:t>: Acceleration of finding promising drug candidates, reducing time and cost in the pharmaceutical industry.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 descr="A close-up of a computer&#10;&#10;AI-generated content may be incorrect.">
            <a:extLst>
              <a:ext uri="{FF2B5EF4-FFF2-40B4-BE49-F238E27FC236}">
                <a16:creationId xmlns:a16="http://schemas.microsoft.com/office/drawing/2014/main" id="{4B8A3751-EEFF-6AEC-3381-119365BA8A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4219" y="2097175"/>
            <a:ext cx="5288885" cy="3995650"/>
          </a:xfr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39B68-41D2-3D1C-F347-4EBEB3A44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65E7-107C-5556-EF30-6A9CECC7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EA9C-FD2F-B3B8-7980-93CDE790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67" y="1830171"/>
            <a:ext cx="5799967" cy="467631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1. Entanglement Setup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Qubits </a:t>
            </a:r>
            <a:r>
              <a:rPr lang="en-US" b="1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 &amp; </a:t>
            </a:r>
            <a:r>
              <a:rPr lang="en-US" b="1">
                <a:ea typeface="+mn-lt"/>
                <a:cs typeface="+mn-lt"/>
              </a:rPr>
              <a:t>B</a:t>
            </a:r>
            <a:r>
              <a:rPr lang="en-US">
                <a:ea typeface="+mn-lt"/>
                <a:cs typeface="+mn-lt"/>
              </a:rPr>
              <a:t> are entangled, linking their states across any distance.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third qubit (</a:t>
            </a:r>
            <a:r>
              <a:rPr lang="en-US" b="1"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) holds the quantum state to be teleported.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2. Bell Measurement &amp; Classical Communication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Alice measures qubits </a:t>
            </a:r>
            <a:r>
              <a:rPr lang="en-US" b="1"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 &amp; </a:t>
            </a:r>
            <a:r>
              <a:rPr lang="en-US" b="1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, collapsing their states into a known classical result.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She sends </a:t>
            </a:r>
            <a:r>
              <a:rPr lang="en-US" b="1">
                <a:ea typeface="+mn-lt"/>
                <a:cs typeface="+mn-lt"/>
              </a:rPr>
              <a:t>two classical bits</a:t>
            </a:r>
            <a:r>
              <a:rPr lang="en-US">
                <a:ea typeface="+mn-lt"/>
                <a:cs typeface="+mn-lt"/>
              </a:rPr>
              <a:t> to Bob.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3. Quantum State Reconstruction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Bob applies a quantum operation on qubit </a:t>
            </a:r>
            <a:r>
              <a:rPr lang="en-US" b="1">
                <a:ea typeface="+mn-lt"/>
                <a:cs typeface="+mn-lt"/>
              </a:rPr>
              <a:t>B</a:t>
            </a:r>
            <a:r>
              <a:rPr lang="en-US">
                <a:ea typeface="+mn-lt"/>
                <a:cs typeface="+mn-lt"/>
              </a:rPr>
              <a:t> based on Alice’s message.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This restores the original state from qubit </a:t>
            </a:r>
            <a:r>
              <a:rPr lang="en-US" b="1"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 onto </a:t>
            </a:r>
            <a:r>
              <a:rPr lang="en-US" b="1">
                <a:ea typeface="+mn-lt"/>
                <a:cs typeface="+mn-lt"/>
              </a:rPr>
              <a:t>B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pic>
        <p:nvPicPr>
          <p:cNvPr id="5" name="Picture 4" descr="Diagram of bell and bell measurement&#10;&#10;AI-generated content may be incorrect.">
            <a:extLst>
              <a:ext uri="{FF2B5EF4-FFF2-40B4-BE49-F238E27FC236}">
                <a16:creationId xmlns:a16="http://schemas.microsoft.com/office/drawing/2014/main" id="{5A4A5962-E624-35C5-62A3-8A4DC194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72" y="2153694"/>
            <a:ext cx="5993947" cy="32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38B22-B1D0-64D1-BC6D-D23948785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CF9DAE-0645-2E95-DCF7-645FEA10B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28B6B65-D168-CAEE-5C02-9737B6F9BAC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6AA25A4-F486-2773-2E56-6763ADE5D5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43AC99-7154-24A8-EC02-EE493A064B3D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823D9A-93B5-DA0F-7EF4-C313EBF8F4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/>
              <a:t>Quantum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C0F04-D173-3B73-64AA-54680F70D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Fundamental unit of Quantum information</a:t>
            </a:r>
          </a:p>
          <a:p>
            <a:pPr marL="285750" indent="-285750">
              <a:buChar char="•"/>
            </a:pPr>
            <a:r>
              <a:rPr lang="en-US"/>
              <a:t>Qubits exist in a superposition</a:t>
            </a:r>
          </a:p>
          <a:p>
            <a:pPr marL="285750" indent="-285750">
              <a:buChar char="•"/>
            </a:pPr>
            <a:r>
              <a:rPr lang="en-US"/>
              <a:t>Can be more efficient for certain complex computations</a:t>
            </a:r>
          </a:p>
          <a:p>
            <a:pPr marL="285750" indent="-285750">
              <a:buChar char="•"/>
            </a:pPr>
            <a:r>
              <a:rPr lang="en-US"/>
              <a:t>Implemented through different quantum systems such as Superconducting circuits, trapped ions, photon-based qubits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DB7B9C02-ABD0-BC8C-2783-A4EC6F8C67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6044788" y="0"/>
            <a:ext cx="6095998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E801D1-97ED-E100-171A-BC83F95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81987" y="5486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6B87F9-F993-C917-DB7E-0F136ACA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2536190"/>
            <a:ext cx="5991860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0CEB-0DE1-A618-1F4E-AACF67E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306B-00EA-D86F-430B-3782400A35D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/>
              <a:t>Key Properties of Quantum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1618-0F52-20DE-0BD3-D81961A9D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/>
              <a:t>Superposition   </a:t>
            </a:r>
          </a:p>
          <a:p>
            <a:pPr marL="285750" indent="-285750">
              <a:buChar char="•"/>
            </a:pPr>
            <a:r>
              <a:rPr lang="en-US"/>
              <a:t> Can be 0 or 1 simultaneously</a:t>
            </a:r>
          </a:p>
          <a:p>
            <a:pPr marL="285750" indent="-285750"/>
            <a:r>
              <a:rPr lang="en-US"/>
              <a:t>Entanglement</a:t>
            </a:r>
          </a:p>
          <a:p>
            <a:pPr marL="285750" indent="-285750">
              <a:buChar char="•"/>
            </a:pPr>
            <a:r>
              <a:rPr lang="en-US"/>
              <a:t>Qubits can be linked affecting other qubits instantaneously</a:t>
            </a:r>
          </a:p>
          <a:p>
            <a:r>
              <a:rPr lang="en-US"/>
              <a:t>Quantum Interference</a:t>
            </a:r>
          </a:p>
          <a:p>
            <a:pPr marL="285750" indent="-285750">
              <a:buChar char="•"/>
            </a:pPr>
            <a:r>
              <a:rPr lang="en-US"/>
              <a:t>Probability amplitudes can be manipulated for computation</a:t>
            </a:r>
          </a:p>
          <a:p>
            <a:pPr marL="285750" indent="-285750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Content Placeholder 4" descr="A diagram of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EE0CBD37-58F3-73D2-E4DF-ED4E8C8199F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06460" y="1965095"/>
            <a:ext cx="5129087" cy="3995650"/>
          </a:xfrm>
          <a:noFill/>
        </p:spPr>
      </p:pic>
    </p:spTree>
    <p:extLst>
      <p:ext uri="{BB962C8B-B14F-4D97-AF65-F5344CB8AC3E}">
        <p14:creationId xmlns:p14="http://schemas.microsoft.com/office/powerpoint/2010/main" val="283346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7EBBA-45D0-3A70-40B3-DAF979505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35AB-19B9-BD3A-387D-4B6E90CB87E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/>
              <a:t>Differences between Quantum and classical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E2772-2B24-4799-4147-047B00BA5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/>
          </a:bodyPr>
          <a:lstStyle/>
          <a:p>
            <a:endParaRPr lang="en-US"/>
          </a:p>
          <a:p>
            <a:pPr lvl="1"/>
            <a:r>
              <a:rPr lang="en-US"/>
              <a:t>A 4-bit classical system can represent 1 of 16 states at a time</a:t>
            </a:r>
          </a:p>
          <a:p>
            <a:pPr lvl="1"/>
            <a:r>
              <a:rPr lang="en-US"/>
              <a:t>1 bit only contains one unit of information</a:t>
            </a:r>
          </a:p>
          <a:p>
            <a:pPr lvl="1"/>
            <a:r>
              <a:rPr lang="en-US"/>
              <a:t>Power increases linearly with number of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55FCA-CD9E-FAC2-F79A-47210FD05B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9705" y="2473095"/>
            <a:ext cx="5339397" cy="3995650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A 4-bit Quantum system can represent all 16 states at simultaneously</a:t>
            </a:r>
          </a:p>
          <a:p>
            <a:pPr marL="285750" indent="-285750">
              <a:buChar char="•"/>
            </a:pPr>
            <a:r>
              <a:rPr lang="en-US"/>
              <a:t>Due two entanglement one qubit can equal 2 bits of classical information</a:t>
            </a:r>
          </a:p>
          <a:p>
            <a:pPr marL="285750" indent="-285750">
              <a:buChar char="•"/>
            </a:pPr>
            <a:r>
              <a:rPr lang="en-US"/>
              <a:t>Power increases exponentially with number of qubits</a:t>
            </a:r>
          </a:p>
        </p:txBody>
      </p:sp>
    </p:spTree>
    <p:extLst>
      <p:ext uri="{BB962C8B-B14F-4D97-AF65-F5344CB8AC3E}">
        <p14:creationId xmlns:p14="http://schemas.microsoft.com/office/powerpoint/2010/main" val="99037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Quantum Logic gates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0615D-6133-41DB-E392-AB50CCED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08C9-3FF5-1C9F-3FB2-2DC57FE1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vs Classical Gates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30344-9440-0B73-2356-A08A13AA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87" y="1366902"/>
            <a:ext cx="11075909" cy="5016471"/>
          </a:xfrm>
        </p:spPr>
      </p:pic>
    </p:spTree>
    <p:extLst>
      <p:ext uri="{BB962C8B-B14F-4D97-AF65-F5344CB8AC3E}">
        <p14:creationId xmlns:p14="http://schemas.microsoft.com/office/powerpoint/2010/main" val="43141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E1AE-339E-7DA4-7EB6-EF31E629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CAE-AA68-68C6-F7BA-FB9FA454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Pauli – X Gate</a:t>
            </a:r>
          </a:p>
        </p:txBody>
      </p:sp>
      <p:pic>
        <p:nvPicPr>
          <p:cNvPr id="4" name="Picture 3" descr="A diagram of a circle with lines and arrows&#10;&#10;AI-generated content may be incorrect.">
            <a:extLst>
              <a:ext uri="{FF2B5EF4-FFF2-40B4-BE49-F238E27FC236}">
                <a16:creationId xmlns:a16="http://schemas.microsoft.com/office/drawing/2014/main" id="{E12FC575-8729-68C5-6681-B7CB48BD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34" y="1392010"/>
            <a:ext cx="7534275" cy="48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5797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Application>Microsoft Office PowerPoint</Application>
  <PresentationFormat>Widescreen</PresentationFormat>
  <Slides>33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3DFloatVTI</vt:lpstr>
      <vt:lpstr>Qantum Computing Algorithms</vt:lpstr>
      <vt:lpstr>Agenda</vt:lpstr>
      <vt:lpstr>Classical bits</vt:lpstr>
      <vt:lpstr>Quantum bits</vt:lpstr>
      <vt:lpstr>Key Properties of Quantum Bits</vt:lpstr>
      <vt:lpstr>Differences between Quantum and classical bits</vt:lpstr>
      <vt:lpstr>Quantum Logic gates</vt:lpstr>
      <vt:lpstr>Quantum vs Classical Gates</vt:lpstr>
      <vt:lpstr>Pauli – X Gate</vt:lpstr>
      <vt:lpstr>Pauli – Z Gate</vt:lpstr>
      <vt:lpstr>Hadamard Gate</vt:lpstr>
      <vt:lpstr>CNOT Gate</vt:lpstr>
      <vt:lpstr>Swap Gate</vt:lpstr>
      <vt:lpstr>Representing a Quantum Circuit</vt:lpstr>
      <vt:lpstr>Adder circuit</vt:lpstr>
      <vt:lpstr>Quantum Properties</vt:lpstr>
      <vt:lpstr>Entanglement</vt:lpstr>
      <vt:lpstr>Superdense Coding</vt:lpstr>
      <vt:lpstr>Superdense Coding: Encoding</vt:lpstr>
      <vt:lpstr>Superdense Coding: Decoding</vt:lpstr>
      <vt:lpstr>Quantum Algorithm's</vt:lpstr>
      <vt:lpstr>Constant or Balanced Problem</vt:lpstr>
      <vt:lpstr>Deutsch-Joza Algorithm</vt:lpstr>
      <vt:lpstr>Deutsch-Joza Algorithm Steps </vt:lpstr>
      <vt:lpstr>Quantum VS Classical Algorithm's</vt:lpstr>
      <vt:lpstr>Bad For </vt:lpstr>
      <vt:lpstr>Problem's with Quantum Algorithms </vt:lpstr>
      <vt:lpstr>Noisy Intermediate Scale Quantum</vt:lpstr>
      <vt:lpstr>Quantum Algorithm Use Cases</vt:lpstr>
      <vt:lpstr>Use Casses </vt:lpstr>
      <vt:lpstr>Use Casses </vt:lpstr>
      <vt:lpstr>Thank you</vt:lpstr>
      <vt:lpstr>Teleportation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2025-01-30T19:18:27Z</dcterms:created>
  <dcterms:modified xsi:type="dcterms:W3CDTF">2025-02-14T19:36:09Z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